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75" d="100"/>
          <a:sy n="75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/>
          </p:cNvPicPr>
          <p:nvPr/>
        </p:nvPicPr>
        <p:blipFill>
          <a:blip r:embed="rId15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7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7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WTYS class logo.pdf" descr="WTYS class logo.pdf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55599" y="330200"/>
            <a:ext cx="12293601" cy="6248400"/>
          </a:xfrm>
          <a:prstGeom prst="rect">
            <a:avLst/>
          </a:prstGeom>
        </p:spPr>
      </p:pic>
      <p:sp>
        <p:nvSpPr>
          <p:cNvPr id="122" name="Interdisciplinary Collabo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4080" spc="326">
                <a:effectLst>
                  <a:outerShdw blurRad="21590" dist="2159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Interdisciplinary Collaboration</a:t>
            </a:r>
          </a:p>
        </p:txBody>
      </p:sp>
      <p:pic>
        <p:nvPicPr>
          <p:cNvPr id="123" name="01Alexander Hamilton.mp3" descr="01Alexander Hamilton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918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Yeah, but…*how*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Yeah, but…*how*?</a:t>
            </a:r>
          </a:p>
        </p:txBody>
      </p:sp>
      <p:sp>
        <p:nvSpPr>
          <p:cNvPr id="170" name="Journey chronologically through the musical, examining each song/scene from our individual perspectives as appropriate…"/>
          <p:cNvSpPr txBox="1">
            <a:spLocks noGrp="1"/>
          </p:cNvSpPr>
          <p:nvPr>
            <p:ph type="body" idx="1"/>
          </p:nvPr>
        </p:nvSpPr>
        <p:spPr>
          <a:xfrm>
            <a:off x="901700" y="1856878"/>
            <a:ext cx="11201400" cy="6715622"/>
          </a:xfrm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3100"/>
              </a:spcBef>
              <a:defRPr sz="3492">
                <a:effectLst>
                  <a:outerShdw blurRad="24638" dist="2463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Journey chronologically through the musical, examining each song/scene from our individual perspectives as appropriate</a:t>
            </a:r>
          </a:p>
          <a:p>
            <a:pPr marL="431165" indent="-431165" defTabSz="566674">
              <a:spcBef>
                <a:spcPts val="3100"/>
              </a:spcBef>
              <a:defRPr sz="3492">
                <a:effectLst>
                  <a:outerShdw blurRad="24638" dist="2463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Collaborative learning &amp; classroom activities that enhance students’ critical and creative thinking skills</a:t>
            </a:r>
          </a:p>
          <a:p>
            <a:pPr marL="431165" indent="-431165" defTabSz="566674">
              <a:spcBef>
                <a:spcPts val="3100"/>
              </a:spcBef>
              <a:defRPr sz="3492">
                <a:effectLst>
                  <a:outerShdw blurRad="24638" dist="2463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Culminating project that tells the story of a marginalized group in the NEA area</a:t>
            </a:r>
          </a:p>
          <a:p>
            <a:pPr marL="431165" indent="-431165" defTabSz="566674">
              <a:spcBef>
                <a:spcPts val="3100"/>
              </a:spcBef>
              <a:defRPr sz="3492">
                <a:effectLst>
                  <a:outerShdw blurRad="24638" dist="24638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Strong use of digital and mobile technology in class</a:t>
            </a:r>
          </a:p>
        </p:txBody>
      </p:sp>
      <p:pic>
        <p:nvPicPr>
          <p:cNvPr id="171" name="10World will never be the same.mp3" descr="10World will never be the same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07150" y="5010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122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inal thought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 thoughts…</a:t>
            </a:r>
          </a:p>
        </p:txBody>
      </p:sp>
      <p:sp>
        <p:nvSpPr>
          <p:cNvPr id="174" name="Class will be cross-listed in each department; please encourage your advisees to consider it (3000-level) as an upper-level elective…"/>
          <p:cNvSpPr txBox="1">
            <a:spLocks noGrp="1"/>
          </p:cNvSpPr>
          <p:nvPr>
            <p:ph type="body" idx="1"/>
          </p:nvPr>
        </p:nvSpPr>
        <p:spPr>
          <a:xfrm>
            <a:off x="901700" y="1739602"/>
            <a:ext cx="11201400" cy="6832898"/>
          </a:xfrm>
          <a:prstGeom prst="rect">
            <a:avLst/>
          </a:prstGeom>
        </p:spPr>
        <p:txBody>
          <a:bodyPr/>
          <a:lstStyle/>
          <a:p>
            <a:r>
              <a:t>Class will be cross-listed in each department; please encourage your advisees to consider it (3000-level) as an upper-level elective</a:t>
            </a:r>
          </a:p>
          <a:p>
            <a:r>
              <a:t>Find opportunities to collaborate across campus</a:t>
            </a:r>
          </a:p>
          <a:p>
            <a:r>
              <a:t>If anyone knows Lin-Manuel Miranda personally, we would love to give him a call. </a:t>
            </a:r>
          </a:p>
          <a:p>
            <a:r>
              <a:t>Follow us! @astatehamilton </a:t>
            </a:r>
          </a:p>
        </p:txBody>
      </p:sp>
      <p:pic>
        <p:nvPicPr>
          <p:cNvPr id="175" name="11may not live to see glory.mp3" descr="11may not live to see glory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07150" y="501015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G logo.png" descr="IG 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67981" y="7957182"/>
            <a:ext cx="1123306" cy="1123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twitter logo.jpg" descr="twitter log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1861" y="7957182"/>
            <a:ext cx="1123306" cy="1123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FB logo.png" descr="FB 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84102" y="7957182"/>
            <a:ext cx="1123306" cy="1123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AStateHamiltonredlogo.jpg" descr="AStateHamiltonredlogo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13513" y="6695011"/>
            <a:ext cx="2863420" cy="2861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530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09-leslie-odom-jr-hamilton.w190.h190.2x.jpg" descr="09-leslie-odom-jr-hamilton.w190.h190.2x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616699" y="431800"/>
            <a:ext cx="6057901" cy="4013201"/>
          </a:xfrm>
          <a:prstGeom prst="rect">
            <a:avLst/>
          </a:prstGeom>
        </p:spPr>
      </p:pic>
      <p:pic>
        <p:nvPicPr>
          <p:cNvPr id="126" name="AStateHamiltonredlogo.jpg" descr="AStateHamiltonredlogo.jpg"/>
          <p:cNvPicPr>
            <a:picLocks noGrp="1"/>
          </p:cNvPicPr>
          <p:nvPr>
            <p:ph type="pic" idx="14"/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616699" y="4622800"/>
            <a:ext cx="6057901" cy="4699001"/>
          </a:xfrm>
          <a:prstGeom prst="rect">
            <a:avLst/>
          </a:prstGeom>
        </p:spPr>
      </p:pic>
      <p:pic>
        <p:nvPicPr>
          <p:cNvPr id="127" name="Lin-Manuel_Miranda_in_Hamilton.jpg" descr="Lin-Manuel_Miranda_in_Hamilton.jpg"/>
          <p:cNvPicPr>
            <a:picLocks noGrp="1"/>
          </p:cNvPicPr>
          <p:nvPr>
            <p:ph type="pic" idx="15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368300" y="431800"/>
            <a:ext cx="6057900" cy="8890000"/>
          </a:xfrm>
          <a:prstGeom prst="rect">
            <a:avLst/>
          </a:prstGeom>
        </p:spPr>
      </p:pic>
      <p:sp>
        <p:nvSpPr>
          <p:cNvPr id="128" name="It started with an obsession……"/>
          <p:cNvSpPr txBox="1"/>
          <p:nvPr/>
        </p:nvSpPr>
        <p:spPr>
          <a:xfrm>
            <a:off x="580847" y="876300"/>
            <a:ext cx="563280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It started with an obsession…</a:t>
            </a:r>
          </a:p>
          <a:p>
            <a:r>
              <a:t>and ended with a course.</a:t>
            </a:r>
          </a:p>
        </p:txBody>
      </p:sp>
      <p:pic>
        <p:nvPicPr>
          <p:cNvPr id="129" name="02a-l-e-x-a-n-d-e-r.m4a" descr="02a-l-e-x-a-n-d-e-r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8118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ead-Hamilton-1200.jpg" descr="Mead-Hamilton-1200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731000" y="2552699"/>
            <a:ext cx="5384801" cy="6070601"/>
          </a:xfrm>
          <a:prstGeom prst="rect">
            <a:avLst/>
          </a:prstGeom>
        </p:spPr>
      </p:pic>
      <p:sp>
        <p:nvSpPr>
          <p:cNvPr id="132" name="Who Tells Your Story? Race, Rap, and Revolution in Hamilt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8254">
              <a:defRPr sz="4176" spc="334">
                <a:effectLst>
                  <a:outerShdw blurRad="22098" dist="22098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Who Tells Your Story? Race, Rap, and Revolution in </a:t>
            </a:r>
            <a:r>
              <a:rPr i="1"/>
              <a:t>Hamilton</a:t>
            </a:r>
          </a:p>
        </p:txBody>
      </p:sp>
      <p:sp>
        <p:nvSpPr>
          <p:cNvPr id="133" name="Spring 2018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Spring 2018</a:t>
            </a:r>
          </a:p>
          <a:p>
            <a:r>
              <a:t>Team-taught by Lisa Bohn, Kristi Costello, Cherisse Jones-Branch, Sarah Mayberry Scott, and Carmen Williams</a:t>
            </a:r>
          </a:p>
          <a:p>
            <a:r>
              <a:t>A-State’s inaugural </a:t>
            </a:r>
            <a:r>
              <a:rPr b="1">
                <a:latin typeface="+mn-lt"/>
                <a:ea typeface="+mn-ea"/>
                <a:cs typeface="+mn-cs"/>
                <a:sym typeface="Avenir Next"/>
              </a:rPr>
              <a:t>Signature Course</a:t>
            </a:r>
          </a:p>
        </p:txBody>
      </p:sp>
      <p:pic>
        <p:nvPicPr>
          <p:cNvPr id="134" name="03who tells your story.m4a" descr="03who tells your story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3174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at is a signature cours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signature course?</a:t>
            </a:r>
          </a:p>
        </p:txBody>
      </p:sp>
      <p:sp>
        <p:nvSpPr>
          <p:cNvPr id="137" name="Endorsed by Creative Commons, supporting innovative teaching &amp; learning that is interdisciplinary and experiential-based.…"/>
          <p:cNvSpPr txBox="1">
            <a:spLocks noGrp="1"/>
          </p:cNvSpPr>
          <p:nvPr>
            <p:ph type="body" idx="1"/>
          </p:nvPr>
        </p:nvSpPr>
        <p:spPr>
          <a:xfrm>
            <a:off x="901700" y="1594494"/>
            <a:ext cx="11201400" cy="7537898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3100"/>
              </a:spcBef>
              <a:defRPr sz="3724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Endorsed by </a:t>
            </a:r>
            <a:r>
              <a:rPr b="1">
                <a:latin typeface="+mn-lt"/>
                <a:ea typeface="+mn-ea"/>
                <a:cs typeface="+mn-cs"/>
                <a:sym typeface="Avenir Next"/>
              </a:rPr>
              <a:t>Creative Commons</a:t>
            </a:r>
            <a:r>
              <a:t>, supporting innovative teaching &amp; learning that is interdisciplinary and experiential-based.</a:t>
            </a:r>
          </a:p>
          <a:p>
            <a:pPr marL="871219" lvl="1" indent="-435609" defTabSz="572516">
              <a:spcBef>
                <a:spcPts val="3100"/>
              </a:spcBef>
              <a:defRPr sz="3724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Integration of academic knowledge applied in a practical setting</a:t>
            </a:r>
          </a:p>
          <a:p>
            <a:pPr marL="871219" lvl="1" indent="-435609" defTabSz="572516">
              <a:spcBef>
                <a:spcPts val="3100"/>
              </a:spcBef>
              <a:defRPr sz="3724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Interpersonal, communication, analytical, &amp; organizational skills</a:t>
            </a:r>
          </a:p>
          <a:p>
            <a:pPr marL="871219" lvl="1" indent="-435609" defTabSz="572516">
              <a:spcBef>
                <a:spcPts val="3100"/>
              </a:spcBef>
              <a:defRPr sz="3724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Knowledge of community and global solutions</a:t>
            </a:r>
          </a:p>
          <a:p>
            <a:pPr marL="871219" lvl="1" indent="-435609" defTabSz="572516">
              <a:spcBef>
                <a:spcPts val="3100"/>
              </a:spcBef>
              <a:defRPr sz="3724">
                <a:effectLst>
                  <a:outerShdw blurRad="24892" dist="2489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Demonstration of service-minded thinking</a:t>
            </a:r>
          </a:p>
        </p:txBody>
      </p:sp>
      <p:pic>
        <p:nvPicPr>
          <p:cNvPr id="138" name="04smartest.m4a" descr="04smartest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441950" y="3689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8775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hamiltonbway0109r2-phillipa-soo-ren-e-elise-goldsberry-and-jasmine-cephas-jones-d23a8b0bc760d91027213a96953d4e78d22a3927-s900-c85.jpg" descr="hamiltonbway0109r2-phillipa-soo-ren-e-elise-goldsberry-and-jasmine-cephas-jones-d23a8b0bc760d91027213a96953d4e78d22a3927-s900-c85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731000" y="2552700"/>
            <a:ext cx="5384800" cy="6070600"/>
          </a:xfrm>
          <a:prstGeom prst="rect">
            <a:avLst/>
          </a:prstGeom>
        </p:spPr>
      </p:pic>
      <p:sp>
        <p:nvSpPr>
          <p:cNvPr id="141" name="“Best of Wives, Best of Women”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31622">
              <a:defRPr sz="4368" spc="349">
                <a:effectLst>
                  <a:outerShdw blurRad="23114" dist="23114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“Best of Wives, Best of Women”</a:t>
            </a:r>
          </a:p>
          <a:p>
            <a:pPr defTabSz="531622">
              <a:defRPr sz="4368" i="1" spc="349">
                <a:effectLst>
                  <a:outerShdw blurRad="23114" dist="23114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Feminist rhetoric</a:t>
            </a:r>
          </a:p>
        </p:txBody>
      </p:sp>
      <p:sp>
        <p:nvSpPr>
          <p:cNvPr id="142" name="Sarah Mayberry Scot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6466">
              <a:spcBef>
                <a:spcPts val="2000"/>
              </a:spcBef>
              <a:buSzTx/>
              <a:buNone/>
              <a:defRPr sz="3504" b="1"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t>Sarah Mayberry Scott</a:t>
            </a:r>
          </a:p>
          <a:p>
            <a:pPr marL="287401" indent="-287401" defTabSz="426466">
              <a:spcBef>
                <a:spcPts val="2000"/>
              </a:spcBef>
              <a:defRPr sz="3504"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does it mean to </a:t>
            </a:r>
            <a:r>
              <a:rPr i="1">
                <a:latin typeface="+mn-lt"/>
                <a:ea typeface="+mn-ea"/>
                <a:cs typeface="+mn-cs"/>
                <a:sym typeface="Avenir Next"/>
              </a:rPr>
              <a:t>listen</a:t>
            </a:r>
            <a:r>
              <a:t> to women’s voices?</a:t>
            </a:r>
          </a:p>
          <a:p>
            <a:pPr marL="287401" indent="-287401" defTabSz="426466">
              <a:spcBef>
                <a:spcPts val="2000"/>
              </a:spcBef>
              <a:defRPr sz="3504"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are the elements of patriarchy at play?</a:t>
            </a:r>
          </a:p>
          <a:p>
            <a:pPr marL="287401" indent="-287401" defTabSz="426466">
              <a:spcBef>
                <a:spcPts val="2000"/>
              </a:spcBef>
              <a:defRPr sz="3504">
                <a:effectLst>
                  <a:outerShdw blurRad="18542" dist="18542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How do these lend themselves toward advocacy for women?</a:t>
            </a:r>
          </a:p>
        </p:txBody>
      </p:sp>
      <p:pic>
        <p:nvPicPr>
          <p:cNvPr id="143" name="05work.mp3" descr="05work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407150" y="48450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3673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Hamilton0044r-small.jpg" descr="Hamilton0044r-small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771304" y="3184941"/>
            <a:ext cx="4838692" cy="4090262"/>
          </a:xfrm>
          <a:prstGeom prst="rect">
            <a:avLst/>
          </a:prstGeom>
        </p:spPr>
      </p:pic>
      <p:sp>
        <p:nvSpPr>
          <p:cNvPr id="146" name="“Immigrants…we get the job done.” Race &amp; Other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“Immigrants…we get the job done.” </a:t>
            </a:r>
            <a:r>
              <a:rPr i="1"/>
              <a:t>Race &amp; Otherness</a:t>
            </a:r>
          </a:p>
        </p:txBody>
      </p:sp>
      <p:sp>
        <p:nvSpPr>
          <p:cNvPr id="147" name="Carmen Williams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6901111" cy="5969000"/>
          </a:xfrm>
          <a:prstGeom prst="rect">
            <a:avLst/>
          </a:prstGeom>
        </p:spPr>
        <p:txBody>
          <a:bodyPr/>
          <a:lstStyle/>
          <a:p>
            <a:pPr marL="0" indent="0" defTabSz="414781">
              <a:spcBef>
                <a:spcPts val="1900"/>
              </a:spcBef>
              <a:buSzTx/>
              <a:buNone/>
              <a:defRPr sz="3407" b="1"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t>Carmen Williams</a:t>
            </a:r>
          </a:p>
          <a:p>
            <a:pPr marL="420793" indent="-420793" defTabSz="414781">
              <a:spcBef>
                <a:spcPts val="1900"/>
              </a:spcBef>
              <a:defRPr sz="3407"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Immigrant, race, class are the anchors through which we examine:</a:t>
            </a:r>
          </a:p>
          <a:p>
            <a:pPr marL="736388" lvl="1" indent="-420793" defTabSz="414781">
              <a:spcBef>
                <a:spcPts val="1900"/>
              </a:spcBef>
              <a:defRPr sz="3407"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is “difference”?</a:t>
            </a:r>
          </a:p>
          <a:p>
            <a:pPr marL="736388" lvl="1" indent="-420793" defTabSz="414781">
              <a:spcBef>
                <a:spcPts val="1900"/>
              </a:spcBef>
              <a:defRPr sz="3407"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is the impact of “otherness”?</a:t>
            </a:r>
          </a:p>
          <a:p>
            <a:pPr marL="736388" lvl="1" indent="-420793" defTabSz="414781">
              <a:spcBef>
                <a:spcPts val="1900"/>
              </a:spcBef>
              <a:defRPr sz="3407">
                <a:effectLst>
                  <a:outerShdw blurRad="18034" dist="18034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Both questions in terms of the past vs. the present?</a:t>
            </a:r>
          </a:p>
        </p:txBody>
      </p:sp>
      <p:pic>
        <p:nvPicPr>
          <p:cNvPr id="148" name="06immigrants.m4a" descr="06immigrants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4988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hamiltonbookcover.jpg" descr="hamiltonbookcover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131300" y="1423266"/>
            <a:ext cx="3418719" cy="3859935"/>
          </a:xfrm>
          <a:prstGeom prst="rect">
            <a:avLst/>
          </a:prstGeom>
        </p:spPr>
      </p:pic>
      <p:sp>
        <p:nvSpPr>
          <p:cNvPr id="151" name="“Write Your Way Out”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“Write Your Way Out” </a:t>
            </a:r>
          </a:p>
          <a:p>
            <a:pPr>
              <a:defRPr i="1"/>
            </a:pPr>
            <a:r>
              <a:t>Creative Nonfiction</a:t>
            </a:r>
          </a:p>
        </p:txBody>
      </p:sp>
      <p:sp>
        <p:nvSpPr>
          <p:cNvPr id="152" name="Kristi Costello…"/>
          <p:cNvSpPr txBox="1">
            <a:spLocks noGrp="1"/>
          </p:cNvSpPr>
          <p:nvPr>
            <p:ph type="body" sz="half" idx="1"/>
          </p:nvPr>
        </p:nvSpPr>
        <p:spPr>
          <a:xfrm>
            <a:off x="901700" y="2315666"/>
            <a:ext cx="6798717" cy="685373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 b="1">
                <a:latin typeface="+mn-lt"/>
                <a:ea typeface="+mn-ea"/>
                <a:cs typeface="+mn-cs"/>
                <a:sym typeface="Avenir Next"/>
              </a:defRPr>
            </a:pPr>
            <a:r>
              <a:t>Kristi Costello</a:t>
            </a:r>
          </a:p>
          <a:p>
            <a:pPr marL="592666" indent="-592666">
              <a:defRPr sz="3600"/>
            </a:pPr>
            <a:r>
              <a:t>What is at stake when we [re]write history?</a:t>
            </a:r>
          </a:p>
          <a:p>
            <a:pPr marL="592666" indent="-592666">
              <a:defRPr sz="3600"/>
            </a:pPr>
            <a:r>
              <a:t>What are the implications of Miranda’s dramatic license?</a:t>
            </a:r>
          </a:p>
          <a:p>
            <a:pPr marL="592666" indent="-592666">
              <a:defRPr sz="3600"/>
            </a:pPr>
            <a:r>
              <a:t>How does writing empower and give agency to people?</a:t>
            </a:r>
          </a:p>
        </p:txBody>
      </p:sp>
      <p:pic>
        <p:nvPicPr>
          <p:cNvPr id="153" name="chernow book.jpg" descr="chernow book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53021" y="5669341"/>
            <a:ext cx="3418719" cy="3418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07wrote my way out.mp3" descr="07wrote my way out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857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“What time is it? SHOWTIME!!” Theatrical el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2516">
              <a:defRPr sz="4704" spc="376">
                <a:effectLst>
                  <a:outerShdw blurRad="24892" dist="24892" dir="5520000" rotWithShape="0">
                    <a:srgbClr val="FFFFFF">
                      <a:alpha val="72000"/>
                    </a:srgbClr>
                  </a:outerShdw>
                </a:effectLst>
              </a:defRPr>
            </a:pPr>
            <a:r>
              <a:t>“What time is it? SHOWTIME!!” </a:t>
            </a:r>
            <a:r>
              <a:rPr i="1"/>
              <a:t>Theatrical elements</a:t>
            </a:r>
          </a:p>
        </p:txBody>
      </p:sp>
      <p:sp>
        <p:nvSpPr>
          <p:cNvPr id="157" name="Lisa Bohn…"/>
          <p:cNvSpPr txBox="1">
            <a:spLocks noGrp="1"/>
          </p:cNvSpPr>
          <p:nvPr>
            <p:ph type="body" sz="half" idx="1"/>
          </p:nvPr>
        </p:nvSpPr>
        <p:spPr>
          <a:xfrm>
            <a:off x="438716" y="2295872"/>
            <a:ext cx="6259968" cy="6692752"/>
          </a:xfrm>
          <a:prstGeom prst="rect">
            <a:avLst/>
          </a:prstGeom>
        </p:spPr>
        <p:txBody>
          <a:bodyPr/>
          <a:lstStyle/>
          <a:p>
            <a:pPr marL="0" indent="0" defTabSz="549148">
              <a:spcBef>
                <a:spcPts val="2600"/>
              </a:spcBef>
              <a:buSzTx/>
              <a:buNone/>
              <a:defRPr sz="4512" b="1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t>Lisa Bohn</a:t>
            </a:r>
          </a:p>
          <a:p>
            <a:pPr marL="370077" indent="-370077" defTabSz="549148">
              <a:spcBef>
                <a:spcPts val="26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is the impact of cross-cultural casting? </a:t>
            </a:r>
          </a:p>
          <a:p>
            <a:pPr marL="370077" indent="-370077" defTabSz="549148">
              <a:spcBef>
                <a:spcPts val="26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How does musical theatre “legitimize” rap and hip hop music? And vice versa?</a:t>
            </a:r>
          </a:p>
          <a:p>
            <a:pPr marL="370077" indent="-370077" defTabSz="549148">
              <a:spcBef>
                <a:spcPts val="2600"/>
              </a:spcBef>
              <a:defRPr sz="3384">
                <a:effectLst>
                  <a:outerShdw blurRad="23876" dist="23876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How does </a:t>
            </a:r>
            <a:r>
              <a:rPr i="1">
                <a:latin typeface="+mn-lt"/>
                <a:ea typeface="+mn-ea"/>
                <a:cs typeface="+mn-cs"/>
                <a:sym typeface="Avenir Next"/>
              </a:rPr>
              <a:t>Hamilton</a:t>
            </a:r>
            <a:r>
              <a:t> make, break, and reinvent traditional musical theatre standards?</a:t>
            </a:r>
          </a:p>
        </p:txBody>
      </p:sp>
      <p:pic>
        <p:nvPicPr>
          <p:cNvPr id="158" name="Screen Shot 2017-03-28 at 9.52.29 AM.png" descr="Screen Shot 2017-03-28 at 9.52.2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1194" y="7924849"/>
            <a:ext cx="5796984" cy="788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17-03-28 at 9.54.54 AM.png" descr="Screen Shot 2017-03-28 at 9.54.5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4209" y="3698113"/>
            <a:ext cx="5890955" cy="377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 Shot 2017-03-28 at 9.54.26 AM.png" descr="Screen Shot 2017-03-28 at 9.54.26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07451" y="2315109"/>
            <a:ext cx="5890955" cy="93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08Show Time.m4a" descr="08Show Time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884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Hamiltontrumbull-crop.jpg" descr="Hamiltontrumbull-crop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210310" y="5758389"/>
            <a:ext cx="3483885" cy="3933207"/>
          </a:xfrm>
          <a:prstGeom prst="rect">
            <a:avLst/>
          </a:prstGeom>
        </p:spPr>
      </p:pic>
      <p:sp>
        <p:nvSpPr>
          <p:cNvPr id="164" name="“HISTORY HAS ITS EYES ON YOU” HISTORICAL CONTEXT"/>
          <p:cNvSpPr txBox="1">
            <a:spLocks noGrp="1"/>
          </p:cNvSpPr>
          <p:nvPr>
            <p:ph type="title"/>
          </p:nvPr>
        </p:nvSpPr>
        <p:spPr>
          <a:xfrm>
            <a:off x="685998" y="641350"/>
            <a:ext cx="11632804" cy="1714500"/>
          </a:xfrm>
          <a:prstGeom prst="rect">
            <a:avLst/>
          </a:prstGeom>
        </p:spPr>
        <p:txBody>
          <a:bodyPr/>
          <a:lstStyle/>
          <a:p>
            <a:r>
              <a:t>“HISTORY HAS ITS EYES ON YOU” </a:t>
            </a:r>
            <a:r>
              <a:rPr i="1"/>
              <a:t>HISTORICAL CONTEXT</a:t>
            </a:r>
          </a:p>
        </p:txBody>
      </p:sp>
      <p:pic>
        <p:nvPicPr>
          <p:cNvPr id="165" name="Vanderlyn_Burr.jpg" descr="Vanderlyn_Bur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73680" y="1689615"/>
            <a:ext cx="2957145" cy="4021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herisse Jones-Branch…"/>
          <p:cNvSpPr txBox="1"/>
          <p:nvPr/>
        </p:nvSpPr>
        <p:spPr>
          <a:xfrm>
            <a:off x="577850" y="3114675"/>
            <a:ext cx="7086115" cy="494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800"/>
              </a:spcBef>
              <a:defRPr sz="3600" b="1" i="0">
                <a:latin typeface="+mn-lt"/>
                <a:ea typeface="+mn-ea"/>
                <a:cs typeface="+mn-cs"/>
                <a:sym typeface="Avenir Next"/>
              </a:defRPr>
            </a:pPr>
            <a:r>
              <a:t>Cherisse Jones-Branch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sz="3600" i="0"/>
            </a:pPr>
            <a:r>
              <a:t>How did we create America?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sz="3600" i="0"/>
            </a:pPr>
            <a:r>
              <a:t>Who is an American?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sz="3600" i="0"/>
            </a:pPr>
            <a:r>
              <a:rPr i="1">
                <a:latin typeface="+mn-lt"/>
                <a:ea typeface="+mn-ea"/>
                <a:cs typeface="+mn-cs"/>
                <a:sym typeface="Avenir Next"/>
              </a:rPr>
              <a:t>Hamilton</a:t>
            </a:r>
            <a:r>
              <a:t> and History: Are they in sync?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sz="3600" i="0"/>
            </a:pPr>
            <a:r>
              <a:t>Who tells your story?</a:t>
            </a:r>
          </a:p>
        </p:txBody>
      </p:sp>
      <p:pic>
        <p:nvPicPr>
          <p:cNvPr id="167" name="09history.mp3" descr="09history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407150" y="48323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367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Macintosh PowerPoint</Application>
  <PresentationFormat>Custom</PresentationFormat>
  <Paragraphs>52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 Next</vt:lpstr>
      <vt:lpstr>Avenir Next Demi Bold</vt:lpstr>
      <vt:lpstr>Avenir Next Medium</vt:lpstr>
      <vt:lpstr>Helvetica Neue</vt:lpstr>
      <vt:lpstr>New_Template5</vt:lpstr>
      <vt:lpstr>Interdisciplinary Collaboration</vt:lpstr>
      <vt:lpstr>PowerPoint Presentation</vt:lpstr>
      <vt:lpstr>Who Tells Your Story? Race, Rap, and Revolution in Hamilton</vt:lpstr>
      <vt:lpstr>What is a signature course?</vt:lpstr>
      <vt:lpstr>“Best of Wives, Best of Women” Feminist rhetoric</vt:lpstr>
      <vt:lpstr>“Immigrants…we get the job done.” Race &amp; Otherness</vt:lpstr>
      <vt:lpstr>“Write Your Way Out”  Creative Nonfiction</vt:lpstr>
      <vt:lpstr>“What time is it? SHOWTIME!!” Theatrical elements</vt:lpstr>
      <vt:lpstr>“HISTORY HAS ITS EYES ON YOU” HISTORICAL CONTEXT</vt:lpstr>
      <vt:lpstr>Yeah, but…*how*?</vt:lpstr>
      <vt:lpstr>Final thoughts…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Interdisciplinary Collaboration</dc:title>
  <cp:lastModifiedBy>Microsoft Office User</cp:lastModifiedBy>
  <cp:revision>1</cp:revision>
  <dcterms:modified xsi:type="dcterms:W3CDTF">2017-08-14T15:48:25Z</dcterms:modified>
</cp:coreProperties>
</file>